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906000" cy="6858000" type="A4"/>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1" d="100"/>
          <a:sy n="51" d="100"/>
        </p:scale>
        <p:origin x="78" y="69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1812271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95300" y="1600201"/>
            <a:ext cx="89154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4271088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83765"/>
            <a:ext cx="7078663"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231009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95300" y="1600201"/>
            <a:ext cx="89154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290063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420109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149137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8" name="Footer Placeholder 7"/>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9" name="Slide Number Placeholder 8"/>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2245872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4" name="Footer Placeholder 3"/>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5" name="Slide Number Placeholder 4"/>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220757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3" name="Footer Placeholder 2"/>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170217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416715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95300" y="6356351"/>
            <a:ext cx="2311400" cy="365125"/>
          </a:xfrm>
          <a:prstGeom prst="rect">
            <a:avLst/>
          </a:prstGeom>
        </p:spPr>
        <p:txBody>
          <a:bodyPr/>
          <a:lstStyle/>
          <a:p>
            <a:fld id="{A0D9FC12-6B14-4917-B5B0-6C3A288BC24F}" type="datetimeFigureOut">
              <a:rPr lang="en-GB" smtClean="0"/>
              <a:t>07/06/2022</a:t>
            </a:fld>
            <a:endParaRPr lang="en-GB" dirty="0"/>
          </a:p>
        </p:txBody>
      </p:sp>
      <p:sp>
        <p:nvSpPr>
          <p:cNvPr id="6" name="Footer Placeholder 5"/>
          <p:cNvSpPr>
            <a:spLocks noGrp="1"/>
          </p:cNvSpPr>
          <p:nvPr>
            <p:ph type="ftr" sz="quarter" idx="11"/>
          </p:nvPr>
        </p:nvSpPr>
        <p:spPr>
          <a:xfrm>
            <a:off x="3384550" y="6356351"/>
            <a:ext cx="3136900" cy="365125"/>
          </a:xfrm>
          <a:prstGeom prst="rect">
            <a:avLst/>
          </a:prstGeom>
        </p:spPr>
        <p:txBody>
          <a:bodyPr/>
          <a:lstStyle/>
          <a:p>
            <a:endParaRPr lang="en-GB" dirty="0"/>
          </a:p>
        </p:txBody>
      </p:sp>
      <p:sp>
        <p:nvSpPr>
          <p:cNvPr id="7" name="Slide Number Placeholder 6"/>
          <p:cNvSpPr>
            <a:spLocks noGrp="1"/>
          </p:cNvSpPr>
          <p:nvPr>
            <p:ph type="sldNum" sz="quarter" idx="12"/>
          </p:nvPr>
        </p:nvSpPr>
        <p:spPr>
          <a:xfrm>
            <a:off x="7099300" y="6356351"/>
            <a:ext cx="2311400" cy="365125"/>
          </a:xfrm>
          <a:prstGeom prst="rect">
            <a:avLst/>
          </a:prstGeom>
        </p:spPr>
        <p:txBody>
          <a:bodyPr/>
          <a:lstStyle/>
          <a:p>
            <a:fld id="{F4B41039-7F33-49ED-A6FA-F30C4FBE7F3D}" type="slidenum">
              <a:rPr lang="en-GB" smtClean="0"/>
              <a:t>‹#›</a:t>
            </a:fld>
            <a:endParaRPr lang="en-GB" dirty="0"/>
          </a:p>
        </p:txBody>
      </p:sp>
    </p:spTree>
    <p:extLst>
      <p:ext uri="{BB962C8B-B14F-4D97-AF65-F5344CB8AC3E}">
        <p14:creationId xmlns:p14="http://schemas.microsoft.com/office/powerpoint/2010/main" val="368912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120382" y="116632"/>
            <a:ext cx="9680789" cy="6624736"/>
            <a:chOff x="184284" y="116632"/>
            <a:chExt cx="9377228" cy="6192688"/>
          </a:xfrm>
        </p:grpSpPr>
        <p:sp>
          <p:nvSpPr>
            <p:cNvPr id="8" name="Rectangle 7"/>
            <p:cNvSpPr/>
            <p:nvPr/>
          </p:nvSpPr>
          <p:spPr>
            <a:xfrm>
              <a:off x="184284" y="476672"/>
              <a:ext cx="9377228" cy="5832648"/>
            </a:xfrm>
            <a:prstGeom prst="rect">
              <a:avLst/>
            </a:prstGeom>
            <a:solidFill>
              <a:srgbClr val="313C1C"/>
            </a:solidFill>
            <a:ln w="50800">
              <a:solidFill>
                <a:srgbClr val="4053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Round Same Side Corner Rectangle 8"/>
            <p:cNvSpPr/>
            <p:nvPr/>
          </p:nvSpPr>
          <p:spPr>
            <a:xfrm>
              <a:off x="272480" y="116632"/>
              <a:ext cx="2808312" cy="378042"/>
            </a:xfrm>
            <a:prstGeom prst="round2SameRect">
              <a:avLst>
                <a:gd name="adj1" fmla="val 50000"/>
                <a:gd name="adj2" fmla="val 0"/>
              </a:avLst>
            </a:prstGeom>
            <a:solidFill>
              <a:srgbClr val="405326"/>
            </a:solidFill>
            <a:ln w="38100">
              <a:solidFill>
                <a:srgbClr val="313C1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 name="Group 9"/>
          <p:cNvGrpSpPr/>
          <p:nvPr userDrawn="1"/>
        </p:nvGrpSpPr>
        <p:grpSpPr>
          <a:xfrm rot="1145798">
            <a:off x="6628936" y="366919"/>
            <a:ext cx="3067062" cy="1944216"/>
            <a:chOff x="7074397" y="279974"/>
            <a:chExt cx="3067062" cy="1944216"/>
          </a:xfrm>
        </p:grpSpPr>
        <p:sp>
          <p:nvSpPr>
            <p:cNvPr id="11" name="Rectangle 10"/>
            <p:cNvSpPr/>
            <p:nvPr/>
          </p:nvSpPr>
          <p:spPr>
            <a:xfrm rot="21188229">
              <a:off x="7074397" y="279974"/>
              <a:ext cx="3067062" cy="1944216"/>
            </a:xfrm>
            <a:prstGeom prst="rect">
              <a:avLst/>
            </a:prstGeom>
            <a:ln w="133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p:cNvSpPr/>
            <p:nvPr/>
          </p:nvSpPr>
          <p:spPr>
            <a:xfrm rot="21188229">
              <a:off x="7074397" y="279974"/>
              <a:ext cx="3067062" cy="1944216"/>
            </a:xfrm>
            <a:prstGeom prst="rect">
              <a:avLst/>
            </a:prstGeom>
            <a:blipFill>
              <a:blip r:embed="rId13" cstate="email">
                <a:extLst>
                  <a:ext uri="{28A0092B-C50C-407E-A947-70E740481C1C}">
                    <a14:useLocalDpi xmlns:a14="http://schemas.microsoft.com/office/drawing/2010/main"/>
                  </a:ext>
                </a:extLst>
              </a:blip>
              <a:stretch>
                <a:fillRect/>
              </a:stretch>
            </a:blipFill>
            <a:ln w="1174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3" name="Round Diagonal Corner Rectangle 12"/>
          <p:cNvSpPr/>
          <p:nvPr userDrawn="1"/>
        </p:nvSpPr>
        <p:spPr>
          <a:xfrm>
            <a:off x="8175762" y="2996952"/>
            <a:ext cx="1345159" cy="2648790"/>
          </a:xfrm>
          <a:prstGeom prst="round2DiagRect">
            <a:avLst>
              <a:gd name="adj1" fmla="val 0"/>
              <a:gd name="adj2" fmla="val 18174"/>
            </a:avLst>
          </a:prstGeom>
          <a:solidFill>
            <a:srgbClr val="DDEBB4"/>
          </a:solidFill>
          <a:ln w="3175">
            <a:solidFill>
              <a:srgbClr val="40532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Round Same Side Corner Rectangle 16"/>
          <p:cNvSpPr/>
          <p:nvPr userDrawn="1"/>
        </p:nvSpPr>
        <p:spPr>
          <a:xfrm>
            <a:off x="444617" y="1642988"/>
            <a:ext cx="1473866" cy="675643"/>
          </a:xfrm>
          <a:prstGeom prst="round2SameRect">
            <a:avLst>
              <a:gd name="adj1" fmla="val 50000"/>
              <a:gd name="adj2" fmla="val 0"/>
            </a:avLst>
          </a:prstGeom>
          <a:solidFill>
            <a:srgbClr val="FDFDD1"/>
          </a:solidFill>
          <a:ln w="3175">
            <a:solidFill>
              <a:srgbClr val="4053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p:cNvSpPr/>
          <p:nvPr userDrawn="1"/>
        </p:nvSpPr>
        <p:spPr>
          <a:xfrm>
            <a:off x="306927" y="1980809"/>
            <a:ext cx="7742417" cy="4616543"/>
          </a:xfrm>
          <a:prstGeom prst="rect">
            <a:avLst/>
          </a:prstGeom>
          <a:solidFill>
            <a:srgbClr val="FDFDD1"/>
          </a:solidFill>
          <a:ln w="3175">
            <a:solidFill>
              <a:srgbClr val="40532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aseline="-25000" dirty="0"/>
          </a:p>
        </p:txBody>
      </p:sp>
      <p:cxnSp>
        <p:nvCxnSpPr>
          <p:cNvPr id="19" name="Straight Connector 18"/>
          <p:cNvCxnSpPr/>
          <p:nvPr userDrawn="1"/>
        </p:nvCxnSpPr>
        <p:spPr>
          <a:xfrm>
            <a:off x="444617" y="2264105"/>
            <a:ext cx="2318716" cy="39215"/>
          </a:xfrm>
          <a:prstGeom prst="line">
            <a:avLst/>
          </a:prstGeom>
          <a:ln w="53975">
            <a:solidFill>
              <a:srgbClr val="FDFDD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userDrawn="1"/>
        </p:nvSpPr>
        <p:spPr>
          <a:xfrm>
            <a:off x="344488" y="87015"/>
            <a:ext cx="2736304" cy="461665"/>
          </a:xfrm>
          <a:prstGeom prst="rect">
            <a:avLst/>
          </a:prstGeom>
          <a:noFill/>
        </p:spPr>
        <p:txBody>
          <a:bodyPr wrap="square" rtlCol="0">
            <a:spAutoFit/>
          </a:bodyPr>
          <a:lstStyle/>
          <a:p>
            <a:r>
              <a:rPr lang="en-GB" sz="2400" dirty="0">
                <a:solidFill>
                  <a:srgbClr val="FDFDD1"/>
                </a:solidFill>
                <a:latin typeface="Signika" panose="02010003020600000004" pitchFamily="2" charset="0"/>
                <a:cs typeface="Aharoni" panose="02010803020104030203" pitchFamily="2" charset="-79"/>
              </a:rPr>
              <a:t>Activity Guide</a:t>
            </a:r>
          </a:p>
        </p:txBody>
      </p:sp>
      <p:pic>
        <p:nvPicPr>
          <p:cNvPr id="23" name="Picture 22"/>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8481392" y="5722255"/>
            <a:ext cx="1296144" cy="960503"/>
          </a:xfrm>
          <a:prstGeom prst="rect">
            <a:avLst/>
          </a:prstGeom>
        </p:spPr>
      </p:pic>
      <p:cxnSp>
        <p:nvCxnSpPr>
          <p:cNvPr id="24" name="Straight Connector 23"/>
          <p:cNvCxnSpPr/>
          <p:nvPr userDrawn="1"/>
        </p:nvCxnSpPr>
        <p:spPr>
          <a:xfrm flipH="1">
            <a:off x="8294796" y="3420545"/>
            <a:ext cx="1050692" cy="0"/>
          </a:xfrm>
          <a:prstGeom prst="line">
            <a:avLst/>
          </a:prstGeom>
          <a:ln w="38100">
            <a:solidFill>
              <a:srgbClr val="EC7114"/>
            </a:solidFill>
          </a:ln>
        </p:spPr>
        <p:style>
          <a:lnRef idx="1">
            <a:schemeClr val="accent1"/>
          </a:lnRef>
          <a:fillRef idx="0">
            <a:schemeClr val="accent1"/>
          </a:fillRef>
          <a:effectRef idx="0">
            <a:schemeClr val="accent1"/>
          </a:effectRef>
          <a:fontRef idx="minor">
            <a:schemeClr val="tx1"/>
          </a:fontRef>
        </p:style>
      </p:cxnSp>
      <p:sp>
        <p:nvSpPr>
          <p:cNvPr id="25" name="Round Same Side Corner Rectangle 24"/>
          <p:cNvSpPr/>
          <p:nvPr userDrawn="1"/>
        </p:nvSpPr>
        <p:spPr>
          <a:xfrm>
            <a:off x="452859" y="1642988"/>
            <a:ext cx="1473866" cy="675643"/>
          </a:xfrm>
          <a:prstGeom prst="round2SameRect">
            <a:avLst>
              <a:gd name="adj1" fmla="val 32905"/>
              <a:gd name="adj2" fmla="val 0"/>
            </a:avLst>
          </a:prstGeom>
          <a:solidFill>
            <a:srgbClr val="FDFDD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6" name="Straight Connector 25"/>
          <p:cNvCxnSpPr/>
          <p:nvPr userDrawn="1"/>
        </p:nvCxnSpPr>
        <p:spPr>
          <a:xfrm>
            <a:off x="484645" y="4592818"/>
            <a:ext cx="7302102" cy="0"/>
          </a:xfrm>
          <a:prstGeom prst="line">
            <a:avLst/>
          </a:prstGeom>
          <a:ln w="38100">
            <a:solidFill>
              <a:srgbClr val="EC7114"/>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a:off x="371502" y="2069547"/>
            <a:ext cx="1841046" cy="307777"/>
          </a:xfrm>
          <a:prstGeom prst="rect">
            <a:avLst/>
          </a:prstGeom>
          <a:noFill/>
        </p:spPr>
        <p:txBody>
          <a:bodyPr wrap="square" rtlCol="0">
            <a:spAutoFit/>
          </a:bodyPr>
          <a:lstStyle/>
          <a:p>
            <a:r>
              <a:rPr lang="en-GB" sz="1400" b="1" dirty="0">
                <a:latin typeface="Signika" panose="02010003020600000004" pitchFamily="2" charset="0"/>
              </a:rPr>
              <a:t>Learning</a:t>
            </a:r>
            <a:r>
              <a:rPr lang="en-GB" sz="1400" dirty="0">
                <a:latin typeface="Signika" panose="02010003020600000004" pitchFamily="2" charset="0"/>
              </a:rPr>
              <a:t> </a:t>
            </a:r>
            <a:r>
              <a:rPr lang="en-GB" sz="1400" b="1" dirty="0">
                <a:latin typeface="Signika" panose="02010003020600000004" pitchFamily="2" charset="0"/>
              </a:rPr>
              <a:t>Outcomes</a:t>
            </a:r>
            <a:r>
              <a:rPr lang="en-GB" sz="1400" dirty="0">
                <a:latin typeface="Signika" panose="02010003020600000004" pitchFamily="2" charset="0"/>
              </a:rPr>
              <a:t>:</a:t>
            </a:r>
          </a:p>
        </p:txBody>
      </p:sp>
      <p:sp>
        <p:nvSpPr>
          <p:cNvPr id="29" name="TextBox 28"/>
          <p:cNvSpPr txBox="1"/>
          <p:nvPr userDrawn="1"/>
        </p:nvSpPr>
        <p:spPr>
          <a:xfrm>
            <a:off x="306927" y="4592818"/>
            <a:ext cx="1089657" cy="307777"/>
          </a:xfrm>
          <a:prstGeom prst="rect">
            <a:avLst/>
          </a:prstGeom>
          <a:noFill/>
        </p:spPr>
        <p:txBody>
          <a:bodyPr wrap="none" rtlCol="0">
            <a:spAutoFit/>
          </a:bodyPr>
          <a:lstStyle/>
          <a:p>
            <a:r>
              <a:rPr lang="en-GB" sz="1400" b="1" dirty="0">
                <a:latin typeface="Signika" panose="02010003020600000004" pitchFamily="2" charset="0"/>
              </a:rPr>
              <a:t>Description:</a:t>
            </a:r>
            <a:endParaRPr lang="en-GB" sz="1400" dirty="0">
              <a:latin typeface="Signika" panose="02010003020600000004" pitchFamily="2" charset="0"/>
            </a:endParaRPr>
          </a:p>
        </p:txBody>
      </p:sp>
      <p:sp>
        <p:nvSpPr>
          <p:cNvPr id="32" name="TextBox 31"/>
          <p:cNvSpPr txBox="1"/>
          <p:nvPr userDrawn="1"/>
        </p:nvSpPr>
        <p:spPr>
          <a:xfrm>
            <a:off x="8049344" y="3137876"/>
            <a:ext cx="1604596" cy="276999"/>
          </a:xfrm>
          <a:prstGeom prst="rect">
            <a:avLst/>
          </a:prstGeom>
          <a:noFill/>
        </p:spPr>
        <p:txBody>
          <a:bodyPr wrap="square" rtlCol="0">
            <a:spAutoFit/>
          </a:bodyPr>
          <a:lstStyle/>
          <a:p>
            <a:pPr algn="ctr"/>
            <a:r>
              <a:rPr lang="en-GB" sz="1200" b="1" dirty="0">
                <a:latin typeface="Signika" panose="02010003020600000004" pitchFamily="2" charset="0"/>
              </a:rPr>
              <a:t>Equipment needed</a:t>
            </a:r>
          </a:p>
        </p:txBody>
      </p:sp>
      <p:grpSp>
        <p:nvGrpSpPr>
          <p:cNvPr id="21" name="Group 20">
            <a:extLst>
              <a:ext uri="{FF2B5EF4-FFF2-40B4-BE49-F238E27FC236}">
                <a16:creationId xmlns:a16="http://schemas.microsoft.com/office/drawing/2014/main" id="{9D1A9E87-A0FA-471D-A5CD-82EA747CCF55}"/>
              </a:ext>
            </a:extLst>
          </p:cNvPr>
          <p:cNvGrpSpPr/>
          <p:nvPr userDrawn="1"/>
        </p:nvGrpSpPr>
        <p:grpSpPr>
          <a:xfrm>
            <a:off x="6628936" y="317847"/>
            <a:ext cx="3067062" cy="1944216"/>
            <a:chOff x="7074397" y="279974"/>
            <a:chExt cx="3067062" cy="1944216"/>
          </a:xfrm>
          <a:blipFill>
            <a:blip r:embed="rId15"/>
            <a:stretch>
              <a:fillRect/>
            </a:stretch>
          </a:blipFill>
        </p:grpSpPr>
        <p:sp>
          <p:nvSpPr>
            <p:cNvPr id="22" name="Rectangle 21">
              <a:extLst>
                <a:ext uri="{FF2B5EF4-FFF2-40B4-BE49-F238E27FC236}">
                  <a16:creationId xmlns:a16="http://schemas.microsoft.com/office/drawing/2014/main" id="{0D2E124B-59AC-4316-A183-8ADF96EEC3CB}"/>
                </a:ext>
              </a:extLst>
            </p:cNvPr>
            <p:cNvSpPr/>
            <p:nvPr/>
          </p:nvSpPr>
          <p:spPr>
            <a:xfrm rot="21188229">
              <a:off x="7074397" y="279974"/>
              <a:ext cx="3067062" cy="1944216"/>
            </a:xfrm>
            <a:prstGeom prst="rect">
              <a:avLst/>
            </a:prstGeom>
            <a:grpFill/>
            <a:ln w="133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tangle 26">
              <a:extLst>
                <a:ext uri="{FF2B5EF4-FFF2-40B4-BE49-F238E27FC236}">
                  <a16:creationId xmlns:a16="http://schemas.microsoft.com/office/drawing/2014/main" id="{43FBC6FF-F027-4718-B803-5C3F4C1E036F}"/>
                </a:ext>
              </a:extLst>
            </p:cNvPr>
            <p:cNvSpPr/>
            <p:nvPr/>
          </p:nvSpPr>
          <p:spPr>
            <a:xfrm rot="21188229">
              <a:off x="7074397" y="279974"/>
              <a:ext cx="3067062" cy="1944216"/>
            </a:xfrm>
            <a:prstGeom prst="rect">
              <a:avLst/>
            </a:prstGeom>
            <a:grpFill/>
            <a:ln w="1174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797737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488504" y="1668886"/>
            <a:ext cx="1541462" cy="307777"/>
          </a:xfrm>
          <a:prstGeom prst="rect">
            <a:avLst/>
          </a:prstGeom>
          <a:noFill/>
        </p:spPr>
        <p:txBody>
          <a:bodyPr wrap="square" rtlCol="0">
            <a:spAutoFit/>
          </a:bodyPr>
          <a:lstStyle/>
          <a:p>
            <a:r>
              <a:rPr lang="en-GB" sz="1400" b="1" dirty="0">
                <a:solidFill>
                  <a:srgbClr val="313C1C"/>
                </a:solidFill>
                <a:latin typeface="Signika" panose="02010003020600000004" pitchFamily="2" charset="0"/>
              </a:rPr>
              <a:t>Activity</a:t>
            </a:r>
          </a:p>
        </p:txBody>
      </p:sp>
      <p:sp>
        <p:nvSpPr>
          <p:cNvPr id="30" name="TextBox 29"/>
          <p:cNvSpPr txBox="1"/>
          <p:nvPr/>
        </p:nvSpPr>
        <p:spPr>
          <a:xfrm>
            <a:off x="8191062" y="3429000"/>
            <a:ext cx="1298441" cy="861774"/>
          </a:xfrm>
          <a:prstGeom prst="rect">
            <a:avLst/>
          </a:prstGeom>
          <a:noFill/>
        </p:spPr>
        <p:txBody>
          <a:bodyPr wrap="square" rtlCol="0">
            <a:spAutoFit/>
          </a:bodyPr>
          <a:lstStyle/>
          <a:p>
            <a:pPr marL="171450" indent="-171450">
              <a:buFont typeface="Arial" panose="020B0604020202020204" pitchFamily="34" charset="0"/>
              <a:buChar char="•"/>
            </a:pPr>
            <a:r>
              <a:rPr lang="en-GB" sz="1000" dirty="0">
                <a:latin typeface="Signika" panose="02010003020600000004" pitchFamily="2" charset="0"/>
              </a:rPr>
              <a:t>Model eggs</a:t>
            </a:r>
          </a:p>
          <a:p>
            <a:pPr marL="171450" indent="-171450">
              <a:buFont typeface="Arial" panose="020B0604020202020204" pitchFamily="34" charset="0"/>
              <a:buChar char="•"/>
            </a:pPr>
            <a:r>
              <a:rPr lang="en-GB" sz="1000" dirty="0">
                <a:latin typeface="Signika" panose="02010003020600000004" pitchFamily="2" charset="0"/>
              </a:rPr>
              <a:t>Animal egg fact sheets</a:t>
            </a:r>
          </a:p>
          <a:p>
            <a:pPr marL="171450" indent="-171450">
              <a:buFont typeface="Arial" panose="020B0604020202020204" pitchFamily="34" charset="0"/>
              <a:buChar char="•"/>
            </a:pPr>
            <a:r>
              <a:rPr lang="en-GB" sz="1000" dirty="0">
                <a:latin typeface="Signika" panose="02010003020600000004" pitchFamily="2" charset="0"/>
              </a:rPr>
              <a:t>Who Am I? cards</a:t>
            </a:r>
          </a:p>
          <a:p>
            <a:pPr marL="171450" indent="-171450">
              <a:buFont typeface="Arial" panose="020B0604020202020204" pitchFamily="34" charset="0"/>
              <a:buChar char="•"/>
            </a:pPr>
            <a:r>
              <a:rPr lang="en-GB" sz="1000" dirty="0">
                <a:latin typeface="Signika" panose="02010003020600000004" pitchFamily="2" charset="0"/>
              </a:rPr>
              <a:t>Habitat pictures</a:t>
            </a:r>
          </a:p>
        </p:txBody>
      </p:sp>
      <p:sp>
        <p:nvSpPr>
          <p:cNvPr id="14" name="TextBox 13">
            <a:extLst>
              <a:ext uri="{FF2B5EF4-FFF2-40B4-BE49-F238E27FC236}">
                <a16:creationId xmlns:a16="http://schemas.microsoft.com/office/drawing/2014/main" id="{62F15103-E724-4B14-82D3-6DC2D469F4A0}"/>
              </a:ext>
            </a:extLst>
          </p:cNvPr>
          <p:cNvSpPr txBox="1"/>
          <p:nvPr/>
        </p:nvSpPr>
        <p:spPr>
          <a:xfrm>
            <a:off x="335964" y="683985"/>
            <a:ext cx="6192688" cy="523220"/>
          </a:xfrm>
          <a:prstGeom prst="rect">
            <a:avLst/>
          </a:prstGeom>
          <a:noFill/>
        </p:spPr>
        <p:txBody>
          <a:bodyPr wrap="square" rtlCol="0">
            <a:spAutoFit/>
          </a:bodyPr>
          <a:lstStyle/>
          <a:p>
            <a:r>
              <a:rPr lang="en-GB" sz="2800" b="1" dirty="0">
                <a:solidFill>
                  <a:srgbClr val="FFC000"/>
                </a:solidFill>
                <a:latin typeface="Signika" panose="02010003020600000004" pitchFamily="2" charset="0"/>
                <a:cs typeface="Aharoni" panose="02010803020104030203" pitchFamily="2" charset="-79"/>
              </a:rPr>
              <a:t>Egg Matching</a:t>
            </a:r>
          </a:p>
        </p:txBody>
      </p:sp>
      <p:sp>
        <p:nvSpPr>
          <p:cNvPr id="15" name="TextBox 14">
            <a:extLst>
              <a:ext uri="{FF2B5EF4-FFF2-40B4-BE49-F238E27FC236}">
                <a16:creationId xmlns:a16="http://schemas.microsoft.com/office/drawing/2014/main" id="{CDA62F13-21D5-4698-A27B-7ABE7C346A29}"/>
              </a:ext>
            </a:extLst>
          </p:cNvPr>
          <p:cNvSpPr txBox="1"/>
          <p:nvPr/>
        </p:nvSpPr>
        <p:spPr>
          <a:xfrm>
            <a:off x="291314" y="1089900"/>
            <a:ext cx="6181848" cy="400110"/>
          </a:xfrm>
          <a:prstGeom prst="rect">
            <a:avLst/>
          </a:prstGeom>
          <a:noFill/>
        </p:spPr>
        <p:txBody>
          <a:bodyPr wrap="square" rtlCol="0">
            <a:spAutoFit/>
          </a:bodyPr>
          <a:lstStyle/>
          <a:p>
            <a:r>
              <a:rPr lang="en-GB" sz="2000" spc="-120" dirty="0">
                <a:solidFill>
                  <a:srgbClr val="DDEBB4"/>
                </a:solidFill>
                <a:latin typeface="Signika" panose="02010003020600000004" pitchFamily="2" charset="0"/>
                <a:cs typeface="Aharoni" panose="02010803020104030203" pitchFamily="2" charset="-79"/>
              </a:rPr>
              <a:t>Visitors’ chance to investigate animal eggs</a:t>
            </a:r>
          </a:p>
        </p:txBody>
      </p:sp>
      <p:sp>
        <p:nvSpPr>
          <p:cNvPr id="3" name="TextBox 2">
            <a:extLst>
              <a:ext uri="{FF2B5EF4-FFF2-40B4-BE49-F238E27FC236}">
                <a16:creationId xmlns:a16="http://schemas.microsoft.com/office/drawing/2014/main" id="{93C5976B-B308-F293-5632-71D7F9E829EA}"/>
              </a:ext>
            </a:extLst>
          </p:cNvPr>
          <p:cNvSpPr txBox="1"/>
          <p:nvPr/>
        </p:nvSpPr>
        <p:spPr>
          <a:xfrm>
            <a:off x="291314" y="2438345"/>
            <a:ext cx="7614014" cy="2462213"/>
          </a:xfrm>
          <a:prstGeom prst="rect">
            <a:avLst/>
          </a:prstGeom>
          <a:noFill/>
        </p:spPr>
        <p:txBody>
          <a:bodyPr wrap="square" rtlCol="0">
            <a:spAutoFit/>
          </a:bodyPr>
          <a:lstStyle/>
          <a:p>
            <a:pPr marL="285750" indent="-285750">
              <a:buFont typeface="Arial" panose="020B0604020202020204" pitchFamily="34" charset="0"/>
              <a:buChar char="•"/>
            </a:pPr>
            <a:r>
              <a:rPr lang="en-GB" sz="1400" dirty="0"/>
              <a:t>Visitors will have </a:t>
            </a:r>
            <a:r>
              <a:rPr lang="en-GB" sz="1400" b="1" u="sng" dirty="0"/>
              <a:t>seen</a:t>
            </a:r>
            <a:r>
              <a:rPr lang="en-GB" sz="1400" dirty="0"/>
              <a:t> some replica animal eggs and identified differences in shape, size and colour</a:t>
            </a:r>
          </a:p>
          <a:p>
            <a:endParaRPr lang="en-GB" sz="1400" dirty="0"/>
          </a:p>
          <a:p>
            <a:pPr marL="285750" indent="-285750">
              <a:buFont typeface="Arial" panose="020B0604020202020204" pitchFamily="34" charset="0"/>
              <a:buChar char="•"/>
            </a:pPr>
            <a:r>
              <a:rPr lang="en-GB" sz="1400" dirty="0"/>
              <a:t>Visitors will have </a:t>
            </a:r>
            <a:r>
              <a:rPr lang="en-GB" sz="1400" b="1" u="sng" dirty="0"/>
              <a:t>used</a:t>
            </a:r>
            <a:r>
              <a:rPr lang="en-GB" sz="1400" dirty="0"/>
              <a:t> information about animal habitats and behaviours to match up model eggs with the animal to which they belong</a:t>
            </a:r>
          </a:p>
          <a:p>
            <a:endParaRPr lang="en-GB" sz="1400" dirty="0"/>
          </a:p>
          <a:p>
            <a:pPr marL="285750" indent="-285750">
              <a:buFont typeface="Arial" panose="020B0604020202020204" pitchFamily="34" charset="0"/>
              <a:buChar char="•"/>
            </a:pPr>
            <a:r>
              <a:rPr lang="en-GB" sz="1400" dirty="0"/>
              <a:t>Visitors will </a:t>
            </a:r>
            <a:r>
              <a:rPr lang="en-GB" sz="1400" b="1" u="sng" dirty="0"/>
              <a:t>know</a:t>
            </a:r>
            <a:r>
              <a:rPr lang="en-GB" sz="1400" dirty="0"/>
              <a:t> that animal eggs are adapted to avoid different threats according to the animals’ habitat</a:t>
            </a:r>
          </a:p>
          <a:p>
            <a:pPr algn="ctr"/>
            <a:endParaRPr lang="en-GB" sz="1400" dirty="0"/>
          </a:p>
          <a:p>
            <a:pPr algn="ctr"/>
            <a:r>
              <a:rPr lang="en-GB" sz="1200" i="1" dirty="0"/>
              <a:t>Remember to keep an eye on the model eggs and encourage families/visitors to handle them gently (no squeezing!) Whilst waiting, others can look at animal/habitat photos and challenge them to think what kind of eggs might be laid. </a:t>
            </a:r>
          </a:p>
          <a:p>
            <a:pPr marL="285750" indent="-285750">
              <a:buFont typeface="Arial" panose="020B0604020202020204" pitchFamily="34" charset="0"/>
              <a:buChar char="•"/>
            </a:pPr>
            <a:endParaRPr lang="en-GB" dirty="0"/>
          </a:p>
        </p:txBody>
      </p:sp>
      <p:sp>
        <p:nvSpPr>
          <p:cNvPr id="16" name="TextBox 15">
            <a:extLst>
              <a:ext uri="{FF2B5EF4-FFF2-40B4-BE49-F238E27FC236}">
                <a16:creationId xmlns:a16="http://schemas.microsoft.com/office/drawing/2014/main" id="{CEFCDAD7-EE14-EB2A-F0E1-79751BD62FFE}"/>
              </a:ext>
            </a:extLst>
          </p:cNvPr>
          <p:cNvSpPr txBox="1"/>
          <p:nvPr/>
        </p:nvSpPr>
        <p:spPr>
          <a:xfrm>
            <a:off x="344488" y="4869160"/>
            <a:ext cx="7686022" cy="1492716"/>
          </a:xfrm>
          <a:prstGeom prst="rect">
            <a:avLst/>
          </a:prstGeom>
          <a:noFill/>
        </p:spPr>
        <p:txBody>
          <a:bodyPr wrap="square" rtlCol="0">
            <a:spAutoFit/>
          </a:bodyPr>
          <a:lstStyle/>
          <a:p>
            <a:r>
              <a:rPr lang="en-GB" sz="1300" dirty="0"/>
              <a:t>Visitors take a tray containing 7 fact cards and 7 model eggs. Explain that they need to read the information sheets describing the eggs of the Peregrine Falcon, Magpie, Great Blue Heron, Magellanic Penguin, Spotted Ray, Green Turtle and Crocodile and then try and match the model egg to the animal that laid it. Encourage visitors to describe and discuss the shapes and colours of the eggs and consider how these adaptations help to keep the eggs safe.</a:t>
            </a:r>
          </a:p>
          <a:p>
            <a:r>
              <a:rPr lang="en-GB" sz="1300" dirty="0"/>
              <a:t>Use the “Who Am I?” cards to guess whether or not the animal lays eggs or gives birth to live young. They can also look at habitat pictures and imagine what the eggs of animals living there might look like. </a:t>
            </a:r>
            <a:endParaRPr lang="en-GB" sz="1300" b="1" dirty="0"/>
          </a:p>
        </p:txBody>
      </p:sp>
      <p:pic>
        <p:nvPicPr>
          <p:cNvPr id="4" name="Picture 3">
            <a:extLst>
              <a:ext uri="{FF2B5EF4-FFF2-40B4-BE49-F238E27FC236}">
                <a16:creationId xmlns:a16="http://schemas.microsoft.com/office/drawing/2014/main" id="{906E2253-593A-95FD-BC34-BD939F01634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177868">
            <a:off x="6674325" y="371280"/>
            <a:ext cx="3080410" cy="1838921"/>
          </a:xfrm>
          <a:prstGeom prst="rect">
            <a:avLst/>
          </a:prstGeom>
        </p:spPr>
      </p:pic>
    </p:spTree>
    <p:extLst>
      <p:ext uri="{BB962C8B-B14F-4D97-AF65-F5344CB8AC3E}">
        <p14:creationId xmlns:p14="http://schemas.microsoft.com/office/powerpoint/2010/main" val="1594841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256</Words>
  <Application>Microsoft Office PowerPoint</Application>
  <PresentationFormat>A4 Paper (210x297 mm)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Signika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Session PLO</dc:title>
  <dc:creator>Colchester Zoo</dc:creator>
  <cp:lastModifiedBy>Andy Moore</cp:lastModifiedBy>
  <cp:revision>32</cp:revision>
  <cp:lastPrinted>2022-06-01T10:39:24Z</cp:lastPrinted>
  <dcterms:created xsi:type="dcterms:W3CDTF">2016-09-13T10:01:20Z</dcterms:created>
  <dcterms:modified xsi:type="dcterms:W3CDTF">2022-06-07T13:51:00Z</dcterms:modified>
</cp:coreProperties>
</file>